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71" r:id="rId10"/>
    <p:sldId id="265" r:id="rId11"/>
    <p:sldId id="266" r:id="rId12"/>
    <p:sldId id="270" r:id="rId13"/>
    <p:sldId id="267" r:id="rId14"/>
    <p:sldId id="268" r:id="rId15"/>
    <p:sldId id="269" r:id="rId16"/>
    <p:sldId id="272" r:id="rId17"/>
    <p:sldId id="273" r:id="rId18"/>
    <p:sldId id="274" r:id="rId19"/>
    <p:sldId id="277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5C3A"/>
    <a:srgbClr val="C75B12"/>
    <a:srgbClr val="008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4" autoAdjust="0"/>
    <p:restoredTop sz="89551"/>
  </p:normalViewPr>
  <p:slideViewPr>
    <p:cSldViewPr snapToGrid="0">
      <p:cViewPr varScale="1">
        <p:scale>
          <a:sx n="140" d="100"/>
          <a:sy n="140" d="100"/>
        </p:scale>
        <p:origin x="1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C54B6-3A06-4A98-8DD7-91AC2EA515D9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9EEB9-1E5D-4336-B1B3-152F63E4D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2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03A62-B4E1-4E76-92D8-4DA5B42024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98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m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500" i="0">
                <a:solidFill>
                  <a:srgbClr val="C95C3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9224" y="585894"/>
            <a:ext cx="1973552" cy="19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9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nogram 2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500" i="0">
                <a:solidFill>
                  <a:srgbClr val="C75B1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0934" y="585894"/>
            <a:ext cx="1970131" cy="19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6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nogram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500" i="0">
                <a:solidFill>
                  <a:srgbClr val="C75B1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0934" y="585894"/>
            <a:ext cx="1970131" cy="19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8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onogram Word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500" i="0">
                <a:solidFill>
                  <a:srgbClr val="C95C3A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5897" y="205964"/>
            <a:ext cx="5240206" cy="20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8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ordmar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C99210-9F21-304E-BAB5-5C46220805BC}"/>
              </a:ext>
            </a:extLst>
          </p:cNvPr>
          <p:cNvSpPr/>
          <p:nvPr userDrawn="1"/>
        </p:nvSpPr>
        <p:spPr>
          <a:xfrm>
            <a:off x="0" y="6228863"/>
            <a:ext cx="12192000" cy="629137"/>
          </a:xfrm>
          <a:prstGeom prst="rect">
            <a:avLst/>
          </a:prstGeom>
          <a:solidFill>
            <a:srgbClr val="C95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n>
                <a:noFill/>
              </a:ln>
              <a:solidFill>
                <a:srgbClr val="C95C3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579419"/>
            <a:ext cx="10515600" cy="4362092"/>
          </a:xfrm>
        </p:spPr>
        <p:txBody>
          <a:bodyPr/>
          <a:lstStyle>
            <a:lvl1pPr>
              <a:defRPr sz="2500" i="0"/>
            </a:lvl1pPr>
            <a:lvl2pPr>
              <a:defRPr sz="2000" i="0"/>
            </a:lvl2pPr>
            <a:lvl3pPr>
              <a:defRPr sz="1800" i="0"/>
            </a:lvl3pPr>
            <a:lvl4pPr>
              <a:defRPr sz="1600" i="0"/>
            </a:lvl4pPr>
            <a:lvl5pPr>
              <a:defRPr sz="1400"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61729"/>
            <a:ext cx="7315200" cy="190307"/>
          </a:xfrm>
        </p:spPr>
        <p:txBody>
          <a:bodyPr rIns="0"/>
          <a:lstStyle>
            <a:lvl1pPr>
              <a:defRPr sz="1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6464043"/>
            <a:ext cx="358140" cy="190307"/>
          </a:xfrm>
        </p:spPr>
        <p:txBody>
          <a:bodyPr/>
          <a:lstStyle>
            <a:lvl1pPr>
              <a:defRPr sz="1000" i="0">
                <a:solidFill>
                  <a:schemeClr val="bg1"/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138438"/>
            <a:ext cx="121920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" y="6228863"/>
            <a:ext cx="3432175" cy="6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774E77A-F3AF-2642-9310-AD4C753862B7}"/>
              </a:ext>
            </a:extLst>
          </p:cNvPr>
          <p:cNvSpPr/>
          <p:nvPr userDrawn="1"/>
        </p:nvSpPr>
        <p:spPr>
          <a:xfrm>
            <a:off x="0" y="6228863"/>
            <a:ext cx="12192000" cy="629137"/>
          </a:xfrm>
          <a:prstGeom prst="rect">
            <a:avLst/>
          </a:prstGeom>
          <a:solidFill>
            <a:srgbClr val="C75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>
              <a:ln>
                <a:noFill/>
              </a:ln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B1F3F2-2AC7-B443-8B2E-4E2C0AEEA1A6}"/>
              </a:ext>
            </a:extLst>
          </p:cNvPr>
          <p:cNvCxnSpPr/>
          <p:nvPr userDrawn="1"/>
        </p:nvCxnSpPr>
        <p:spPr>
          <a:xfrm>
            <a:off x="0" y="6138438"/>
            <a:ext cx="121920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461729"/>
            <a:ext cx="7315200" cy="190307"/>
          </a:xfrm>
        </p:spPr>
        <p:txBody>
          <a:bodyPr rIns="0"/>
          <a:lstStyle>
            <a:lvl1pPr>
              <a:defRPr sz="1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53800" y="6461729"/>
            <a:ext cx="356616" cy="190307"/>
          </a:xfrm>
        </p:spPr>
        <p:txBody>
          <a:bodyPr/>
          <a:lstStyle>
            <a:lvl1pPr>
              <a:defRPr sz="1000" i="0">
                <a:solidFill>
                  <a:schemeClr val="bg1"/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52" y="6303180"/>
            <a:ext cx="471466" cy="47146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57F938-CAE3-9A4D-954E-71F2CEBC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10515600" cy="4362092"/>
          </a:xfrm>
        </p:spPr>
        <p:txBody>
          <a:bodyPr/>
          <a:lstStyle>
            <a:lvl1pPr>
              <a:defRPr sz="2500" i="0"/>
            </a:lvl1pPr>
            <a:lvl2pPr>
              <a:defRPr sz="2000" i="0"/>
            </a:lvl2pPr>
            <a:lvl3pPr>
              <a:defRPr sz="1800" i="0"/>
            </a:lvl3pPr>
            <a:lvl4pPr>
              <a:defRPr sz="1600" i="0"/>
            </a:lvl4pPr>
            <a:lvl5pPr>
              <a:defRPr sz="140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345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i="0">
                <a:solidFill>
                  <a:schemeClr val="tx1"/>
                </a:solidFill>
              </a:defRPr>
            </a:lvl1pPr>
          </a:lstStyle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i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47914"/>
            <a:ext cx="10515600" cy="115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79418"/>
            <a:ext cx="10515600" cy="4597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61729"/>
            <a:ext cx="7315200" cy="19030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800" y="6461729"/>
            <a:ext cx="356616" cy="190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9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2" r:id="rId3"/>
    <p:sldLayoutId id="2147483673" r:id="rId4"/>
    <p:sldLayoutId id="2147483662" r:id="rId5"/>
    <p:sldLayoutId id="2147483666" r:id="rId6"/>
    <p:sldLayoutId id="2147483670" r:id="rId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50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no.is.tue.mpg.de/" TargetMode="External"/><Relationship Id="rId2" Type="http://schemas.openxmlformats.org/officeDocument/2006/relationships/hyperlink" Target="https://smpl.is.tue.mpg.de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hassony2/manopth" TargetMode="External"/><Relationship Id="rId4" Type="http://schemas.openxmlformats.org/officeDocument/2006/relationships/hyperlink" Target="https://smpl-x.is.tue.mpg.d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736EFA-3EFD-004F-8B20-F1F84EDF1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Instruction to SMPL and MANO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4710CC6-1483-1742-83E6-0BDE837498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Jikai</a:t>
            </a:r>
            <a:r>
              <a:rPr lang="en-US" dirty="0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360820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83B4-F543-09B7-11FE-96CC6AC1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SMPL -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42EA3-C761-9442-5832-F7D456F6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BD90F-DFFF-3D84-0ED1-7EC858BD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4E6DAB-D7A6-694D-04F1-814DA77F9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0D86FE5-4022-959E-1A76-D6C5CB18D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49" y="1585664"/>
            <a:ext cx="3922989" cy="4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AFD1290-88AB-554E-F52A-EBDE1280C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975985"/>
            <a:ext cx="10439401" cy="24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21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A1C805-6292-936E-1836-F231D8F8CC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SMPL – Joint Regressor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A1C805-6292-936E-1836-F231D8F8C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0C01A-C8BF-0DEF-BF39-8A38CD7B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F2C02-E5DD-078F-3C73-B33DE415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D6D4F9E-5A00-0607-B7AB-0E71A91E6A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5184"/>
            <a:ext cx="4288595" cy="38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17401-870A-268F-C64B-B7EBA7AE13F8}"/>
              </a:ext>
            </a:extLst>
          </p:cNvPr>
          <p:cNvSpPr txBox="1"/>
          <p:nvPr/>
        </p:nvSpPr>
        <p:spPr>
          <a:xfrm>
            <a:off x="1019505" y="5587788"/>
            <a:ext cx="430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Initialization of Joints and Blend Weights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FD1CD1-2777-E885-50FB-F73E216B2646}"/>
              </a:ext>
            </a:extLst>
          </p:cNvPr>
          <p:cNvGrpSpPr/>
          <p:nvPr/>
        </p:nvGrpSpPr>
        <p:grpSpPr>
          <a:xfrm>
            <a:off x="4910941" y="1405489"/>
            <a:ext cx="6442859" cy="4551631"/>
            <a:chOff x="4910941" y="1405489"/>
            <a:chExt cx="6442859" cy="4551631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2DC587D7-5F54-8BFD-D131-70CB85D17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941" y="1405489"/>
              <a:ext cx="6442859" cy="4047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A01AD6-4790-316E-EEA5-94D087B862A3}"/>
                </a:ext>
              </a:extLst>
            </p:cNvPr>
            <p:cNvSpPr txBox="1"/>
            <p:nvPr/>
          </p:nvSpPr>
          <p:spPr>
            <a:xfrm>
              <a:off x="6968362" y="5587788"/>
              <a:ext cx="3297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Joint </a:t>
              </a:r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Regression Function 𝐽(𝛽)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811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1C92-70E4-911E-9555-67FD1BD9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SMPL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1EFF8-E22B-3FC7-1D5A-59BD1A94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DFCF1-A0C0-9258-023C-D969C82B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A4E6B5-CC30-90BD-A167-E92559733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4" name="Picture 6" descr="SMPL | Semantic Scholar">
            <a:extLst>
              <a:ext uri="{FF2B5EF4-FFF2-40B4-BE49-F238E27FC236}">
                <a16:creationId xmlns:a16="http://schemas.microsoft.com/office/drawing/2014/main" id="{DF0121B4-C7FA-6DB5-A3DE-1C8240C0D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9"/>
          <a:stretch/>
        </p:blipFill>
        <p:spPr bwMode="auto">
          <a:xfrm>
            <a:off x="2361325" y="1579419"/>
            <a:ext cx="7315200" cy="44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1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EB00-171E-E53E-1626-8617C2F58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SMPL-H (MANO)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38D58-C588-5D56-26C2-638E337C9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12CF-C442-4256-E18C-681D9FF1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E0DE4-3696-207A-6BC3-5B1ECE50C9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MANO: a hand Model with Articulated and Non-rigid deformations</a:t>
                </a:r>
              </a:p>
              <a:p>
                <a:pPr marL="857250" lvl="1" indent="-342900"/>
                <a:r>
                  <a:rPr lang="en-US" dirty="0"/>
                  <a:t>Based on SMPL model</a:t>
                </a:r>
              </a:p>
              <a:p>
                <a:pPr marL="857250" lvl="1" indent="-342900"/>
                <a:r>
                  <a:rPr lang="en-US" dirty="0"/>
                  <a:t>Compatible with the full body SMPL model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Steps:</a:t>
                </a:r>
              </a:p>
              <a:p>
                <a:pPr marL="857250" lvl="1" indent="-342900"/>
                <a:r>
                  <a:rPr lang="en-US" dirty="0"/>
                  <a:t>Make the hand template: take the hand vertices from the SMPL model </a:t>
                </a:r>
              </a:p>
              <a:p>
                <a:pPr marL="857250" lvl="1" indent="-342900"/>
                <a:r>
                  <a:rPr lang="en-US" dirty="0"/>
                  <a:t>Similar as SMPL, define joints, shape </a:t>
                </a:r>
                <a:r>
                  <a:rPr lang="en-US" dirty="0" err="1"/>
                  <a:t>blendshapes</a:t>
                </a:r>
                <a:r>
                  <a:rPr lang="en-US" dirty="0"/>
                  <a:t>, pose </a:t>
                </a:r>
                <a:r>
                  <a:rPr lang="en-US" dirty="0" err="1"/>
                  <a:t>blendshapes</a:t>
                </a:r>
                <a:r>
                  <a:rPr lang="en-US" dirty="0"/>
                  <a:t> for hand model</a:t>
                </a:r>
              </a:p>
              <a:p>
                <a:pPr marL="1200150" lvl="2" indent="-342900"/>
                <a:r>
                  <a:rPr lang="en-US" dirty="0"/>
                  <a:t>Bones: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r>
                  <a:rPr lang="en-US" dirty="0"/>
                  <a:t> joints + global orientation(wrist)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Learn model parameters: (learn from right hand, and do a mirror for creating left hand)</a:t>
                </a:r>
              </a:p>
              <a:p>
                <a:pPr marL="857250" lvl="1" indent="-342900"/>
                <a:r>
                  <a:rPr lang="en-US" dirty="0"/>
                  <a:t>The mean hand template in T-pose: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dirty="0"/>
                  <a:t>Shape </a:t>
                </a:r>
                <a:r>
                  <a:rPr lang="en-US" dirty="0" err="1"/>
                  <a:t>Blendshapes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l-GR" dirty="0"/>
              </a:p>
              <a:p>
                <a:pPr marL="857250" lvl="1" indent="-342900"/>
                <a:r>
                  <a:rPr lang="en-US" dirty="0"/>
                  <a:t>Pose </a:t>
                </a:r>
                <a:r>
                  <a:rPr lang="en-US" dirty="0" err="1"/>
                  <a:t>Blendshapes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l-GR" dirty="0"/>
              </a:p>
              <a:p>
                <a:pPr marL="857250" lvl="1" indent="-342900"/>
                <a:r>
                  <a:rPr lang="en-US" dirty="0"/>
                  <a:t>Joint Locations: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dirty="0"/>
                  <a:t>Blending Weights: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5E0DE4-3696-207A-6BC3-5B1ECE50C9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C4762-F777-2BDE-51CC-4A21CFE2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36F86-DF8B-B0E1-B072-15F93762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4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0D3D-985D-B128-2D3F-ED5573BA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SMPL+H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D1439-4093-B71F-CEDB-916B46AC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555A0-43BB-3162-4EC1-6B787A1F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4" descr="Illustration of MANO hand model [38]: the hand mesh as well as its... |  Download Scientific Diagram">
            <a:extLst>
              <a:ext uri="{FF2B5EF4-FFF2-40B4-BE49-F238E27FC236}">
                <a16:creationId xmlns:a16="http://schemas.microsoft.com/office/drawing/2014/main" id="{ABE4DFF2-6C6B-5201-18D3-8EDE11F4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3130"/>
            <a:ext cx="3228160" cy="351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C54D43-8AE6-1797-D5C4-17CD428A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89263"/>
            <a:ext cx="8145146" cy="487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D430-68DB-D7A0-2E29-EE030AC6C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SMPL-X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13DC2-1BA9-4DEA-0927-4E4C22C24D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CC7-2D0C-7936-56B3-1BE62ECD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SMPL-X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57CFFB-9643-63D9-CB68-150E322B74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SMPL-X: a more expressive human model</a:t>
                </a:r>
              </a:p>
              <a:p>
                <a:pPr marL="857250" lvl="1" indent="-342900"/>
                <a:r>
                  <a:rPr lang="en-US" dirty="0"/>
                  <a:t>Realistic body: SMPL</a:t>
                </a:r>
              </a:p>
              <a:p>
                <a:pPr marL="857250" lvl="1" indent="-342900"/>
                <a:r>
                  <a:rPr lang="en-US" dirty="0"/>
                  <a:t>Articulated hands: MANO</a:t>
                </a:r>
              </a:p>
              <a:p>
                <a:pPr marL="857250" lvl="1" indent="-342900"/>
                <a:r>
                  <a:rPr lang="en-US" dirty="0"/>
                  <a:t>Expressive face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Follows the formulation of SMPL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pPr lvl="1" indent="0">
                  <a:buNone/>
                </a:pPr>
                <a:endParaRPr lang="en-US" dirty="0"/>
              </a:p>
              <a:p>
                <a:pPr marL="857250" lvl="1" indent="-342900"/>
                <a:r>
                  <a:rPr lang="en-US" dirty="0"/>
                  <a:t>Body shape: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dirty="0"/>
                  <a:t>Facial expression: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  <a:p>
                <a:pPr marL="857250" lvl="1" indent="-342900"/>
                <a:r>
                  <a:rPr lang="en-US" dirty="0"/>
                  <a:t>Pose: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1200150" lvl="2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: body pose</a:t>
                </a:r>
              </a:p>
              <a:p>
                <a:pPr marL="1200150" lvl="2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hand pose</a:t>
                </a:r>
              </a:p>
              <a:p>
                <a:pPr marL="1200150" lvl="2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: jaw pose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57CFFB-9643-63D9-CB68-150E322B7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899" b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27D12-24F9-19F5-BA76-48E4D0D7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81F3C-1E9A-8843-93E1-2C3BD0ED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B7BBF-0756-D954-F425-2D0329D32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62" y="3260838"/>
            <a:ext cx="6198476" cy="82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3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AFABE-C680-7FCB-0A65-0398BC35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65159-C9F3-0E9B-EE3C-B3D74407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58634-E36D-2118-D3AE-03A8D57E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231" y="0"/>
            <a:ext cx="7785537" cy="61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55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817F-9045-1A57-A7AA-27250241A0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MANO Layer for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0DB0D-0FEA-90A2-894C-980775A544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1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2B71-8558-D61A-F1BA-DDAD47992D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0B4E1-A428-B301-D7F7-2DEFCFD29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22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E517-CFC6-2369-0320-1A0B9185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MANO Layer for </a:t>
            </a:r>
            <a:r>
              <a:rPr lang="en-US" dirty="0" err="1"/>
              <a:t>PyTorch</a:t>
            </a:r>
            <a:r>
              <a:rPr lang="en-US" dirty="0"/>
              <a:t> (</a:t>
            </a:r>
            <a:r>
              <a:rPr lang="en-US" dirty="0" err="1"/>
              <a:t>manopth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3E8C1-50A7-F5FE-F5EB-2404CBEE5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manopth</a:t>
            </a:r>
            <a:endParaRPr lang="en-US" dirty="0"/>
          </a:p>
          <a:p>
            <a:pPr marL="857250" lvl="1" indent="-342900"/>
            <a:r>
              <a:rPr lang="en-US" dirty="0" err="1"/>
              <a:t>ManoLayer</a:t>
            </a:r>
            <a:r>
              <a:rPr lang="en-US" dirty="0"/>
              <a:t> takes </a:t>
            </a:r>
            <a:r>
              <a:rPr lang="en-US" b="1" dirty="0"/>
              <a:t>batched</a:t>
            </a:r>
            <a:r>
              <a:rPr lang="en-US" dirty="0"/>
              <a:t> hand pose and shape vectors and outputs corresponding hand joints and vertices.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52FAA-F0E0-4198-173C-DDE2E750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CDE5A-9FB6-75F6-DC10-EBD261DC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3EB0C15F-ECB4-52D5-DF45-A793B67C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37" y="3023464"/>
            <a:ext cx="4941126" cy="243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85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13DA-8CD6-CD7F-636A-391E5296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043F0-711E-4086-BA88-8812246F3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 Websites</a:t>
            </a:r>
          </a:p>
          <a:p>
            <a:pPr marL="857250" lvl="1" indent="-342900"/>
            <a:r>
              <a:rPr lang="en-US" dirty="0">
                <a:hlinkClick r:id="rId2"/>
              </a:rPr>
              <a:t>SMPL</a:t>
            </a:r>
            <a:endParaRPr lang="en-US" dirty="0"/>
          </a:p>
          <a:p>
            <a:pPr marL="857250" lvl="1" indent="-342900"/>
            <a:r>
              <a:rPr lang="en-US" dirty="0">
                <a:hlinkClick r:id="rId3"/>
              </a:rPr>
              <a:t>SMPL-H</a:t>
            </a:r>
            <a:endParaRPr lang="en-US" dirty="0"/>
          </a:p>
          <a:p>
            <a:pPr marL="857250" lvl="1" indent="-342900"/>
            <a:r>
              <a:rPr lang="en-US" dirty="0">
                <a:hlinkClick r:id="rId4"/>
              </a:rPr>
              <a:t>SMPL-X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manopth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pPr marL="857250" lvl="1" indent="-342900"/>
            <a:r>
              <a:rPr lang="en-US" dirty="0" err="1">
                <a:hlinkClick r:id="rId5"/>
              </a:rPr>
              <a:t>manopth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17C1F-43A2-DAF7-5174-1DF46FB0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F261D-45A4-B9B7-C277-8E1F83B09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6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15AA22-9F14-7B78-2D59-D0295785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44B8D-3D96-8982-2DFE-8993DFFF2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Vertex</a:t>
            </a:r>
          </a:p>
          <a:p>
            <a:pPr marL="857250" lvl="1" indent="-342900"/>
            <a:r>
              <a:rPr lang="en-US" dirty="0"/>
              <a:t>Position: 3D coordinate in space (x, y, z).</a:t>
            </a:r>
          </a:p>
          <a:p>
            <a:pPr marL="857250" lvl="1" indent="-342900"/>
            <a:r>
              <a:rPr lang="en-US" dirty="0"/>
              <a:t>Color: the color information (r, g, b).</a:t>
            </a:r>
          </a:p>
          <a:p>
            <a:pPr marL="857250" lvl="1" indent="-342900"/>
            <a:r>
              <a:rPr lang="en-US" dirty="0"/>
              <a:t>UV coordinate: used for texture mapping of the surface.</a:t>
            </a:r>
          </a:p>
          <a:p>
            <a:pPr marL="857250" lvl="1" indent="-342900"/>
            <a:r>
              <a:rPr lang="en-US" dirty="0"/>
              <a:t>Normal Vector: used for lighting calculation, displacement mapping, etc.</a:t>
            </a:r>
          </a:p>
          <a:p>
            <a:pPr marL="857250" lvl="1" indent="-342900"/>
            <a:r>
              <a:rPr lang="en-US" dirty="0"/>
              <a:t>Skinning Weights: weighting for assignment to bones to control animation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Rigging</a:t>
            </a:r>
          </a:p>
          <a:p>
            <a:pPr marL="857250" lvl="1" indent="-342900"/>
            <a:r>
              <a:rPr lang="en-US" dirty="0"/>
              <a:t>Mesh: a surface to represent the character (triangle mesh, quad mesh, etc.).</a:t>
            </a:r>
          </a:p>
          <a:p>
            <a:pPr marL="857250" lvl="1" indent="-342900"/>
            <a:r>
              <a:rPr lang="en-US" dirty="0"/>
              <a:t>Bone (Skeleton): a hierarchical set of interconnected parts, which is a virtual representation used to animate the mesh.</a:t>
            </a:r>
          </a:p>
          <a:p>
            <a:pPr marL="1200150" lvl="2" indent="-342900"/>
            <a:r>
              <a:rPr lang="en-US" dirty="0"/>
              <a:t>one bone is associated with a group of vertices</a:t>
            </a:r>
          </a:p>
          <a:p>
            <a:pPr marL="1200150" lvl="2" indent="-342900"/>
            <a:r>
              <a:rPr lang="en-US" dirty="0"/>
              <a:t>one vertex could be assigned to multiple bones together with skinning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Skinning Function: deform the mesh according to bones</a:t>
            </a:r>
          </a:p>
          <a:p>
            <a:pPr marL="857250" lvl="1" indent="-342900"/>
            <a:r>
              <a:rPr lang="en-US" dirty="0"/>
              <a:t>Simple Skinning</a:t>
            </a:r>
          </a:p>
          <a:p>
            <a:pPr marL="857250" lvl="1" indent="-342900"/>
            <a:r>
              <a:rPr lang="en-US" dirty="0"/>
              <a:t>Linear Blend Skinning (LBS)</a:t>
            </a:r>
          </a:p>
          <a:p>
            <a:pPr marL="857250" lvl="1" indent="-342900"/>
            <a:r>
              <a:rPr lang="en-US" dirty="0"/>
              <a:t>Dual Quaternion Blend Skinning (DQBS)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57BC4-28D7-0C03-6163-F860505E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A9B56-81A5-51E7-E967-DE4D793D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EDDEA5-63B5-A55F-8590-7739B598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93" y="586390"/>
            <a:ext cx="4248807" cy="171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1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FC15-AF1D-9409-FBA5-5B255F267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Rigging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DA84B-3FDB-4A55-EBF6-2698E19A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79419"/>
            <a:ext cx="5257800" cy="43620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Bones (in green) are used to pose a hand, they are virtual/invisible.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skinning function, we only need to pose the bones, and the mesh will be deformed accordingly.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AC82A-D686-3469-2B8A-27473783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174B5-A0DC-9B8D-F0A2-1CBF6CB6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B30159-4D4B-70FE-453E-8761A0787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72123"/>
            <a:ext cx="4395953" cy="435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74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F179-67E5-F925-D41B-EFC8E36DBE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SMPL: </a:t>
            </a:r>
            <a:br>
              <a:rPr lang="en-US" dirty="0"/>
            </a:br>
            <a:r>
              <a:rPr lang="en-US" dirty="0"/>
              <a:t>Skinned Multi-Person Linear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E13CB-BBF6-8C1B-F828-801A352E0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3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8070F-865E-12C7-32E7-2862238F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SMPL?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4462-45B4-CAEA-1AA7-4E681F9D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419"/>
            <a:ext cx="5257800" cy="43620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Traditional methods just model the relationship between vertices and underlying skeleton 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may produce unrealistic deformations at joints.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 a realistic model representing human in different poses.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B2F30-F76E-0E7F-D8D8-DCABD0BC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1DD2E-9AD1-C5D4-7032-B54087B6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B1ABC1-6E87-93F2-232E-B0FCA87DFECC}"/>
              </a:ext>
            </a:extLst>
          </p:cNvPr>
          <p:cNvGrpSpPr/>
          <p:nvPr/>
        </p:nvGrpSpPr>
        <p:grpSpPr>
          <a:xfrm>
            <a:off x="6479136" y="1579419"/>
            <a:ext cx="4874664" cy="4547915"/>
            <a:chOff x="6479136" y="1579419"/>
            <a:chExt cx="4874664" cy="4547915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AE1E05A-08CD-762C-2B5D-44D4286E8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136" y="1579419"/>
              <a:ext cx="4874664" cy="4362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E154AC-4CB2-6B94-4CD4-BCB4FBD11C18}"/>
                </a:ext>
              </a:extLst>
            </p:cNvPr>
            <p:cNvSpPr txBox="1"/>
            <p:nvPr/>
          </p:nvSpPr>
          <p:spPr>
            <a:xfrm>
              <a:off x="6863255" y="5758002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LBS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A4C62C-7F32-8B28-D2DC-691427ED82FA}"/>
                </a:ext>
              </a:extLst>
            </p:cNvPr>
            <p:cNvSpPr txBox="1"/>
            <p:nvPr/>
          </p:nvSpPr>
          <p:spPr>
            <a:xfrm>
              <a:off x="8265935" y="575800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DQBS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549CC4-D3EC-CBD7-5DD1-E199B160AC62}"/>
                </a:ext>
              </a:extLst>
            </p:cNvPr>
            <p:cNvSpPr txBox="1"/>
            <p:nvPr/>
          </p:nvSpPr>
          <p:spPr>
            <a:xfrm>
              <a:off x="10083136" y="575684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748D-0145-29C7-2DE2-18A22CB9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SMPL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DBEA1-8564-6349-349C-15DD0CCB90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Mesh: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6890</m:t>
                    </m:r>
                  </m:oMath>
                </a14:m>
                <a:r>
                  <a:rPr lang="en-US" dirty="0"/>
                  <a:t> vertices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Bones: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=23</m:t>
                    </m:r>
                  </m:oMath>
                </a14:m>
                <a:r>
                  <a:rPr lang="en-US" dirty="0"/>
                  <a:t> joints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Pose </a:t>
                </a:r>
                <a:r>
                  <a:rPr lang="en-US" dirty="0" err="1"/>
                  <a:t>BlendShapes</a:t>
                </a:r>
                <a:r>
                  <a:rPr lang="en-US" dirty="0"/>
                  <a:t>: controlled by vector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l-G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Shape </a:t>
                </a:r>
                <a:r>
                  <a:rPr lang="en-US" dirty="0" err="1"/>
                  <a:t>BlendShapes</a:t>
                </a:r>
                <a:r>
                  <a:rPr lang="en-US" dirty="0"/>
                  <a:t>: controlled by vector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DBEA1-8564-6349-349C-15DD0CCB90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EDB6A-10E0-4C4D-3F5D-6355671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65A17-B38C-B0E1-BE10-1E0B5D05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0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98BA-6B64-67A7-CD43-A5655046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SMPL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52D43-AD1B-4634-70D2-49DFF5C04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C323D-A8B1-FAF3-9DAB-1148E3B2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BFABB15-B881-8C30-E525-BEE74B69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05489"/>
            <a:ext cx="119761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331DCE-0F0F-F36D-3FB2-B4B844078F55}"/>
              </a:ext>
            </a:extLst>
          </p:cNvPr>
          <p:cNvSpPr txBox="1"/>
          <p:nvPr/>
        </p:nvSpPr>
        <p:spPr>
          <a:xfrm>
            <a:off x="589086" y="4963091"/>
            <a:ext cx="212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 in T-pose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17E25-D076-A3B8-4026-0C8EE3E6EB9B}"/>
                  </a:ext>
                </a:extLst>
              </p:cNvPr>
              <p:cNvSpPr txBox="1"/>
              <p:nvPr/>
            </p:nvSpPr>
            <p:spPr>
              <a:xfrm>
                <a:off x="2863770" y="4953131"/>
                <a:ext cx="32322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Shape </a:t>
                </a:r>
                <a:r>
                  <a:rPr lang="en-US" dirty="0" err="1"/>
                  <a:t>Blendshapes</a:t>
                </a:r>
                <a:r>
                  <a:rPr lang="en-US" dirty="0"/>
                  <a:t> added</a:t>
                </a:r>
              </a:p>
              <a:p>
                <a:pPr algn="ctr"/>
                <a:r>
                  <a:rPr lang="en-US" dirty="0"/>
                  <a:t>(Joints are regressed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17E25-D076-A3B8-4026-0C8EE3E6E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770" y="4953131"/>
                <a:ext cx="3232230" cy="646331"/>
              </a:xfrm>
              <a:prstGeom prst="rect">
                <a:avLst/>
              </a:prstGeom>
              <a:blipFill>
                <a:blip r:embed="rId3"/>
                <a:stretch>
                  <a:fillRect l="-1172" t="-5769" r="-78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8075175-9EB6-5608-8A1B-5821A92D911E}"/>
              </a:ext>
            </a:extLst>
          </p:cNvPr>
          <p:cNvSpPr txBox="1"/>
          <p:nvPr/>
        </p:nvSpPr>
        <p:spPr>
          <a:xfrm>
            <a:off x="6020100" y="4959175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</a:t>
            </a:r>
            <a:r>
              <a:rPr lang="en-US" dirty="0" err="1"/>
              <a:t>Blendshapes</a:t>
            </a:r>
            <a:r>
              <a:rPr lang="en-US" dirty="0"/>
              <a:t> are added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3EF41-810F-B697-25AA-0CBB150EC5AD}"/>
              </a:ext>
            </a:extLst>
          </p:cNvPr>
          <p:cNvSpPr txBox="1"/>
          <p:nvPr/>
        </p:nvSpPr>
        <p:spPr>
          <a:xfrm>
            <a:off x="9466103" y="4961489"/>
            <a:ext cx="224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Deform Mesh by Skinning Function</a:t>
            </a:r>
          </a:p>
        </p:txBody>
      </p:sp>
    </p:spTree>
    <p:extLst>
      <p:ext uri="{BB962C8B-B14F-4D97-AF65-F5344CB8AC3E}">
        <p14:creationId xmlns:p14="http://schemas.microsoft.com/office/powerpoint/2010/main" val="2085865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98BA-6B64-67A7-CD43-A5655046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SMPL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52D43-AD1B-4634-70D2-49DFF5C04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Unit Name Here [Go to Insert/Header and Footer in the top toolbar to change the footer text; also to add or remove Slide Number]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C323D-A8B1-FAF3-9DAB-1148E3B2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8" descr="SMPL model of human mesh in different poses.">
            <a:extLst>
              <a:ext uri="{FF2B5EF4-FFF2-40B4-BE49-F238E27FC236}">
                <a16:creationId xmlns:a16="http://schemas.microsoft.com/office/drawing/2014/main" id="{C8AEFA8E-FF0C-F637-8703-16E47CFB0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60" y="1652157"/>
            <a:ext cx="11707880" cy="355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89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TD 2019 Colors">
      <a:dk1>
        <a:srgbClr val="000000"/>
      </a:dk1>
      <a:lt1>
        <a:srgbClr val="FFFFFF"/>
      </a:lt1>
      <a:dk2>
        <a:srgbClr val="414141"/>
      </a:dk2>
      <a:lt2>
        <a:srgbClr val="E7E6E6"/>
      </a:lt2>
      <a:accent1>
        <a:srgbClr val="E87500"/>
      </a:accent1>
      <a:accent2>
        <a:srgbClr val="69BD28"/>
      </a:accent2>
      <a:accent3>
        <a:srgbClr val="00A0DE"/>
      </a:accent3>
      <a:accent4>
        <a:srgbClr val="FFB611"/>
      </a:accent4>
      <a:accent5>
        <a:srgbClr val="154734"/>
      </a:accent5>
      <a:accent6>
        <a:srgbClr val="5FE0B7"/>
      </a:accent6>
      <a:hlink>
        <a:srgbClr val="C8C8C8"/>
      </a:hlink>
      <a:folHlink>
        <a:srgbClr val="808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Words>982</Words>
  <Application>Microsoft Macintosh PowerPoint</Application>
  <PresentationFormat>Widescreen</PresentationFormat>
  <Paragraphs>121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 Math</vt:lpstr>
      <vt:lpstr>1_Office Theme</vt:lpstr>
      <vt:lpstr>Instruction to SMPL and MANO</vt:lpstr>
      <vt:lpstr>Basic Concepts</vt:lpstr>
      <vt:lpstr>Basic Concepts</vt:lpstr>
      <vt:lpstr>Example of Rigging</vt:lpstr>
      <vt:lpstr>SMPL:  Skinned Multi-Person Linear Model</vt:lpstr>
      <vt:lpstr>Why SMPL?</vt:lpstr>
      <vt:lpstr>SMPL Model</vt:lpstr>
      <vt:lpstr>SMPL Model</vt:lpstr>
      <vt:lpstr>SMPL Model</vt:lpstr>
      <vt:lpstr>SMPL - Functions</vt:lpstr>
      <vt:lpstr>SMPL – Joint Regressor J(β)</vt:lpstr>
      <vt:lpstr>SMPL</vt:lpstr>
      <vt:lpstr>SMPL-H (MANO)</vt:lpstr>
      <vt:lpstr>MANO</vt:lpstr>
      <vt:lpstr>SMPL+H</vt:lpstr>
      <vt:lpstr>SMPL-X</vt:lpstr>
      <vt:lpstr>SMPL-X</vt:lpstr>
      <vt:lpstr>PowerPoint Presentation</vt:lpstr>
      <vt:lpstr>MANO Layer for PyTorch</vt:lpstr>
      <vt:lpstr>MANO Layer for PyTorch (manopth)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Benson</dc:creator>
  <cp:lastModifiedBy>Wang, Jikai</cp:lastModifiedBy>
  <cp:revision>37</cp:revision>
  <dcterms:created xsi:type="dcterms:W3CDTF">2017-09-15T16:01:31Z</dcterms:created>
  <dcterms:modified xsi:type="dcterms:W3CDTF">2024-06-07T04:56:48Z</dcterms:modified>
</cp:coreProperties>
</file>